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9" r:id="rId2"/>
    <p:sldId id="269" r:id="rId3"/>
    <p:sldId id="260" r:id="rId4"/>
    <p:sldId id="261" r:id="rId5"/>
    <p:sldId id="263" r:id="rId6"/>
    <p:sldId id="264" r:id="rId7"/>
    <p:sldId id="265" r:id="rId8"/>
    <p:sldId id="266" r:id="rId9"/>
    <p:sldId id="267" r:id="rId10"/>
    <p:sldId id="268" r:id="rId11"/>
    <p:sldId id="270" r:id="rId12"/>
    <p:sldId id="279" r:id="rId13"/>
    <p:sldId id="278" r:id="rId14"/>
    <p:sldId id="277" r:id="rId15"/>
    <p:sldId id="276" r:id="rId16"/>
    <p:sldId id="271" r:id="rId17"/>
    <p:sldId id="272" r:id="rId18"/>
  </p:sldIdLst>
  <p:sldSz cx="18288000" cy="10287000"/>
  <p:notesSz cx="6858000" cy="9144000"/>
  <p:embeddedFontLst>
    <p:embeddedFont>
      <p:font typeface="Prata" panose="020B0604020202020204" charset="-52"/>
      <p:regular r:id="rId19"/>
    </p:embeddedFont>
    <p:embeddedFont>
      <p:font typeface="Montserrat" panose="020B0604020202020204" charset="-52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Montserrat Bold" panose="020B0604020202020204" charset="-52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3" d="100"/>
          <a:sy n="73" d="100"/>
        </p:scale>
        <p:origin x="-564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svg"/><Relationship Id="rId5" Type="http://schemas.openxmlformats.org/officeDocument/2006/relationships/image" Target="../media/image6.png"/><Relationship Id="rId4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3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3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3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3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3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500" r="-12500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727632" y="5538868"/>
            <a:ext cx="4697437" cy="4913254"/>
          </a:xfrm>
          <a:custGeom>
            <a:avLst/>
            <a:gdLst/>
            <a:ahLst/>
            <a:cxnLst/>
            <a:rect l="l" t="t" r="r" b="b"/>
            <a:pathLst>
              <a:path w="4697437" h="4913254">
                <a:moveTo>
                  <a:pt x="0" y="0"/>
                </a:moveTo>
                <a:lnTo>
                  <a:pt x="4697437" y="0"/>
                </a:lnTo>
                <a:lnTo>
                  <a:pt x="4697437" y="4913253"/>
                </a:lnTo>
                <a:lnTo>
                  <a:pt x="0" y="491325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4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723900" y="2878524"/>
            <a:ext cx="16840200" cy="26603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071"/>
              </a:lnSpc>
              <a:spcBef>
                <a:spcPct val="0"/>
              </a:spcBef>
            </a:pPr>
            <a:r>
              <a:rPr lang="en-US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ru-RU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О способах </a:t>
            </a:r>
            <a:r>
              <a:rPr lang="en-US" sz="54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предъявления</a:t>
            </a:r>
            <a:r>
              <a:rPr lang="en-US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к </a:t>
            </a:r>
            <a:r>
              <a:rPr lang="en-US" sz="54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исполнению</a:t>
            </a:r>
            <a:r>
              <a:rPr lang="en-US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ru-RU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/>
            </a:r>
            <a:br>
              <a:rPr lang="ru-RU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</a:br>
            <a:r>
              <a:rPr lang="en-US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в </a:t>
            </a:r>
            <a:r>
              <a:rPr lang="en-US" sz="54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органы</a:t>
            </a:r>
            <a:r>
              <a:rPr lang="en-US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54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принудительного</a:t>
            </a:r>
            <a:r>
              <a:rPr lang="en-US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54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исполнения</a:t>
            </a:r>
            <a:r>
              <a:rPr lang="en-US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54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исполнительных</a:t>
            </a:r>
            <a:r>
              <a:rPr lang="en-US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54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надписей</a:t>
            </a:r>
            <a:r>
              <a:rPr lang="en-US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ru-RU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/>
            </a:r>
            <a:br>
              <a:rPr lang="ru-RU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</a:br>
            <a:r>
              <a:rPr lang="en-US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в </a:t>
            </a:r>
            <a:r>
              <a:rPr lang="en-US" sz="54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виде</a:t>
            </a:r>
            <a:r>
              <a:rPr lang="en-US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54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электронного</a:t>
            </a:r>
            <a:r>
              <a:rPr lang="ru-RU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документа</a:t>
            </a:r>
            <a:endParaRPr lang="en-US" sz="5400" dirty="0">
              <a:solidFill>
                <a:srgbClr val="FFFFFF"/>
              </a:solidFill>
              <a:latin typeface="Prata"/>
              <a:ea typeface="Prata"/>
              <a:cs typeface="Prata"/>
              <a:sym typeface="Prat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500" r="-12500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291024" y="3646262"/>
            <a:ext cx="11291376" cy="6145438"/>
          </a:xfrm>
          <a:custGeom>
            <a:avLst/>
            <a:gdLst/>
            <a:ahLst/>
            <a:cxnLst/>
            <a:rect l="l" t="t" r="r" b="b"/>
            <a:pathLst>
              <a:path w="10164843" h="3354398">
                <a:moveTo>
                  <a:pt x="0" y="0"/>
                </a:moveTo>
                <a:lnTo>
                  <a:pt x="10164843" y="0"/>
                </a:lnTo>
                <a:lnTo>
                  <a:pt x="10164843" y="3354398"/>
                </a:lnTo>
                <a:lnTo>
                  <a:pt x="0" y="335439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2344399" y="3589548"/>
            <a:ext cx="5652577" cy="2059521"/>
          </a:xfrm>
          <a:custGeom>
            <a:avLst/>
            <a:gdLst/>
            <a:ahLst/>
            <a:cxnLst/>
            <a:rect l="l" t="t" r="r" b="b"/>
            <a:pathLst>
              <a:path w="7399894" h="2710211">
                <a:moveTo>
                  <a:pt x="0" y="0"/>
                </a:moveTo>
                <a:lnTo>
                  <a:pt x="7399894" y="0"/>
                </a:lnTo>
                <a:lnTo>
                  <a:pt x="7399894" y="2710211"/>
                </a:lnTo>
                <a:lnTo>
                  <a:pt x="0" y="271021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228600" y="323301"/>
            <a:ext cx="18059400" cy="33229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Министерством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юстиции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для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субъектов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хозяйствования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реализована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возможность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предъявления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к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исполнению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в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органы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принудительного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исполнения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исполнительных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надписей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в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виде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электронного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документа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посредством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общегосударственной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автоматизированной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информационной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системы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(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далее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– ОАИС), </a:t>
            </a:r>
            <a:r>
              <a:rPr lang="ru-RU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технологии «система – система», 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а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также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системы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межведомственного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электронного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документооборота</a:t>
            </a:r>
            <a:r>
              <a:rPr lang="en-US" sz="28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(СМДО).</a:t>
            </a:r>
          </a:p>
          <a:p>
            <a:pPr algn="ctr">
              <a:lnSpc>
                <a:spcPts val="5071"/>
              </a:lnSpc>
              <a:spcBef>
                <a:spcPct val="0"/>
              </a:spcBef>
            </a:pPr>
            <a:endParaRPr lang="en-US" sz="3622" dirty="0">
              <a:solidFill>
                <a:srgbClr val="FFFFFF"/>
              </a:solidFill>
              <a:latin typeface="Prata"/>
              <a:ea typeface="Prata"/>
              <a:cs typeface="Prata"/>
              <a:sym typeface="Prata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13D741C9-BEE6-4DBE-8BDA-1C2D13DA736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00" y="5891953"/>
            <a:ext cx="3899747" cy="3899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2242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500" r="-12500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2407657" y="6134354"/>
            <a:ext cx="902541" cy="902541"/>
            <a:chOff x="0" y="0"/>
            <a:chExt cx="812800" cy="8128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11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0785423" y="6222776"/>
            <a:ext cx="902541" cy="902541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11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596540" y="4039952"/>
            <a:ext cx="902541" cy="902541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11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4977803" y="4028416"/>
            <a:ext cx="902541" cy="902541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11"/>
                </a:lnSpc>
              </a:pPr>
              <a:endParaRPr/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813841" y="1525883"/>
            <a:ext cx="16308466" cy="1614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40"/>
              </a:lnSpc>
            </a:pPr>
            <a:r>
              <a:rPr lang="en-US" sz="3100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ПОРЯДОК ПРЕД</a:t>
            </a:r>
            <a:r>
              <a:rPr lang="ru-RU" sz="3100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Ъ</a:t>
            </a:r>
            <a:r>
              <a:rPr lang="en-US" sz="3100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ЯВЛЕНИЯ К ИСПОЛНЕНИЮ ИСПОЛНИТЕЛЬНЫХ НАДПИСЕЙ В ВИДЕ ЭЛЕКТРОННОГО ДОКУМЕНТА ПОСРЕДСТВОМ ОАИС</a:t>
            </a:r>
            <a:r>
              <a:rPr lang="ru-RU" sz="3100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br>
              <a:rPr lang="ru-RU" sz="3100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</a:br>
            <a:r>
              <a:rPr lang="ru-RU" sz="3100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И ТЕХНОЛОГИИ «СИСТЕМА-СИСТЕМА»</a:t>
            </a:r>
            <a:endParaRPr lang="en-US" sz="3100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16" name="Freeform 16"/>
          <p:cNvSpPr/>
          <p:nvPr/>
        </p:nvSpPr>
        <p:spPr>
          <a:xfrm>
            <a:off x="13727632" y="5538868"/>
            <a:ext cx="4697437" cy="4913254"/>
          </a:xfrm>
          <a:custGeom>
            <a:avLst/>
            <a:gdLst/>
            <a:ahLst/>
            <a:cxnLst/>
            <a:rect l="l" t="t" r="r" b="b"/>
            <a:pathLst>
              <a:path w="4697437" h="4913254">
                <a:moveTo>
                  <a:pt x="0" y="0"/>
                </a:moveTo>
                <a:lnTo>
                  <a:pt x="4697437" y="0"/>
                </a:lnTo>
                <a:lnTo>
                  <a:pt x="4697437" y="4913253"/>
                </a:lnTo>
                <a:lnTo>
                  <a:pt x="0" y="491325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4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13890012" y="5220539"/>
            <a:ext cx="3980661" cy="207903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ru-RU" sz="1930" dirty="0">
                <a:solidFill>
                  <a:schemeClr val="bg1"/>
                </a:solidFill>
                <a:latin typeface="Montserrat Bold" panose="020B0604020202020204" charset="-52"/>
              </a:rPr>
              <a:t>Эффективность и скорость</a:t>
            </a:r>
          </a:p>
          <a:p>
            <a:pPr algn="ctr"/>
            <a:r>
              <a:rPr lang="ru-RU" sz="1930" dirty="0">
                <a:solidFill>
                  <a:schemeClr val="bg1"/>
                </a:solidFill>
                <a:latin typeface="Montserrat Bold" panose="020B0604020202020204" charset="-52"/>
              </a:rPr>
              <a:t>Снижение затрат</a:t>
            </a:r>
          </a:p>
          <a:p>
            <a:pPr algn="ctr"/>
            <a:r>
              <a:rPr lang="ru-RU" sz="1930" dirty="0">
                <a:solidFill>
                  <a:schemeClr val="bg1"/>
                </a:solidFill>
                <a:latin typeface="Montserrat Bold" panose="020B0604020202020204" charset="-52"/>
              </a:rPr>
              <a:t>Безопасность и контроль</a:t>
            </a:r>
          </a:p>
          <a:p>
            <a:pPr algn="ctr"/>
            <a:r>
              <a:rPr lang="ru-RU" sz="1930" dirty="0">
                <a:solidFill>
                  <a:schemeClr val="bg1"/>
                </a:solidFill>
                <a:latin typeface="Montserrat Bold" panose="020B0604020202020204" charset="-52"/>
              </a:rPr>
              <a:t>Удобство для сотрудников</a:t>
            </a:r>
          </a:p>
          <a:p>
            <a:pPr algn="ctr"/>
            <a:r>
              <a:rPr lang="ru-RU" sz="1930" dirty="0">
                <a:solidFill>
                  <a:schemeClr val="bg1"/>
                </a:solidFill>
                <a:latin typeface="Montserrat Bold" panose="020B0604020202020204" charset="-52"/>
              </a:rPr>
              <a:t>Экологичность</a:t>
            </a:r>
          </a:p>
          <a:p>
            <a:pPr algn="ctr"/>
            <a:r>
              <a:rPr lang="ru-RU" sz="1930" dirty="0">
                <a:solidFill>
                  <a:schemeClr val="bg1"/>
                </a:solidFill>
                <a:latin typeface="Montserrat Bold" panose="020B0604020202020204" charset="-52"/>
              </a:rPr>
              <a:t>Аналитика и масштабируемость</a:t>
            </a:r>
          </a:p>
        </p:txBody>
      </p:sp>
      <p:sp>
        <p:nvSpPr>
          <p:cNvPr id="18" name="AutoShape 18"/>
          <p:cNvSpPr/>
          <p:nvPr/>
        </p:nvSpPr>
        <p:spPr>
          <a:xfrm flipV="1">
            <a:off x="3334357" y="4479686"/>
            <a:ext cx="3112318" cy="1796897"/>
          </a:xfrm>
          <a:prstGeom prst="line">
            <a:avLst/>
          </a:prstGeom>
          <a:ln w="28575" cap="flat">
            <a:solidFill>
              <a:srgbClr val="FFFFFF"/>
            </a:solidFill>
            <a:prstDash val="solid"/>
            <a:headEnd type="oval" w="lg" len="lg"/>
            <a:tailEnd type="oval" w="lg" len="lg"/>
          </a:ln>
        </p:spPr>
      </p:sp>
      <p:sp>
        <p:nvSpPr>
          <p:cNvPr id="19" name="AutoShape 19"/>
          <p:cNvSpPr/>
          <p:nvPr/>
        </p:nvSpPr>
        <p:spPr>
          <a:xfrm flipV="1">
            <a:off x="11761783" y="4651731"/>
            <a:ext cx="3112318" cy="1796897"/>
          </a:xfrm>
          <a:prstGeom prst="line">
            <a:avLst/>
          </a:prstGeom>
          <a:ln w="28575" cap="flat">
            <a:solidFill>
              <a:srgbClr val="FFFFFF"/>
            </a:solidFill>
            <a:prstDash val="solid"/>
            <a:headEnd type="oval" w="lg" len="lg"/>
            <a:tailEnd type="oval" w="lg" len="lg"/>
          </a:ln>
        </p:spPr>
      </p:sp>
      <p:sp>
        <p:nvSpPr>
          <p:cNvPr id="20" name="AutoShape 20"/>
          <p:cNvSpPr/>
          <p:nvPr/>
        </p:nvSpPr>
        <p:spPr>
          <a:xfrm flipH="1" flipV="1">
            <a:off x="7667544" y="4504493"/>
            <a:ext cx="3110724" cy="1799655"/>
          </a:xfrm>
          <a:prstGeom prst="line">
            <a:avLst/>
          </a:prstGeom>
          <a:ln w="28575" cap="flat">
            <a:solidFill>
              <a:srgbClr val="FFFFFF"/>
            </a:solidFill>
            <a:prstDash val="solid"/>
            <a:headEnd type="oval" w="lg" len="lg"/>
            <a:tailEnd type="oval" w="lg" len="lg"/>
          </a:ln>
        </p:spPr>
      </p:sp>
      <p:sp>
        <p:nvSpPr>
          <p:cNvPr id="22" name="TextBox 22"/>
          <p:cNvSpPr txBox="1"/>
          <p:nvPr/>
        </p:nvSpPr>
        <p:spPr>
          <a:xfrm>
            <a:off x="2407657" y="6324955"/>
            <a:ext cx="902541" cy="4755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40"/>
              </a:lnSpc>
            </a:pPr>
            <a:r>
              <a:rPr lang="en-US" sz="2814" b="1">
                <a:solidFill>
                  <a:srgbClr val="010F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01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0785423" y="6413377"/>
            <a:ext cx="902541" cy="4755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40"/>
              </a:lnSpc>
            </a:pPr>
            <a:r>
              <a:rPr lang="en-US" sz="2814" b="1">
                <a:solidFill>
                  <a:srgbClr val="010F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03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6596540" y="4230553"/>
            <a:ext cx="902541" cy="4755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40"/>
              </a:lnSpc>
            </a:pPr>
            <a:r>
              <a:rPr lang="en-US" sz="2814" b="1">
                <a:solidFill>
                  <a:srgbClr val="010F1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02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5742263" y="5222245"/>
            <a:ext cx="2611094" cy="30907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01"/>
              </a:lnSpc>
            </a:pPr>
            <a:r>
              <a:rPr lang="en-US" sz="1929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Доработка</a:t>
            </a:r>
            <a:r>
              <a:rPr lang="en-US" sz="1929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29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информационной</a:t>
            </a:r>
            <a:r>
              <a:rPr lang="en-US" sz="1929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29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системы</a:t>
            </a:r>
            <a:r>
              <a:rPr lang="en-US" sz="1929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29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взыскателя</a:t>
            </a:r>
            <a:r>
              <a:rPr lang="en-US" sz="1929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29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согласно</a:t>
            </a:r>
            <a:r>
              <a:rPr lang="en-US" sz="1929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29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Концепции</a:t>
            </a:r>
            <a:r>
              <a:rPr lang="en-US" sz="1929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29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информационного</a:t>
            </a:r>
            <a:r>
              <a:rPr lang="en-US" sz="1929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29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взаимодействия</a:t>
            </a:r>
            <a:r>
              <a:rPr lang="ru-RU" sz="1929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(ОАИС – ТУ, АР)</a:t>
            </a:r>
            <a:endParaRPr lang="en-US" sz="1929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1165693" y="7202399"/>
            <a:ext cx="3613390" cy="23984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08"/>
              </a:lnSpc>
            </a:pP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Заключение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соглашения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об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информационном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взаимодейсвтии</a:t>
            </a:r>
            <a:endParaRPr lang="en-US" sz="1934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  <a:p>
            <a:pPr algn="ctr">
              <a:lnSpc>
                <a:spcPts val="2708"/>
              </a:lnSpc>
            </a:pP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с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Министерством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юстиции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Республики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Беларусь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 </a:t>
            </a:r>
            <a:r>
              <a:rPr lang="ru-RU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/>
            </a:r>
            <a:br>
              <a:rPr lang="ru-RU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</a:br>
            <a:r>
              <a:rPr lang="ru-RU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(ОАИС - 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РУП “НЦЭУ”</a:t>
            </a:r>
            <a:r>
              <a:rPr lang="ru-RU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)</a:t>
            </a:r>
            <a:endParaRPr lang="en-US" sz="1934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9698155" y="7438468"/>
            <a:ext cx="3386468" cy="1692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08"/>
              </a:lnSpc>
            </a:pP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Обмен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сведениями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между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органами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принудительного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исполнения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и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взыскателем</a:t>
            </a:r>
            <a:endParaRPr lang="en-US" sz="1934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28" name="Freeform 28"/>
          <p:cNvSpPr/>
          <p:nvPr/>
        </p:nvSpPr>
        <p:spPr>
          <a:xfrm>
            <a:off x="15190988" y="4121083"/>
            <a:ext cx="476170" cy="700250"/>
          </a:xfrm>
          <a:custGeom>
            <a:avLst/>
            <a:gdLst/>
            <a:ahLst/>
            <a:cxnLst/>
            <a:rect l="l" t="t" r="r" b="b"/>
            <a:pathLst>
              <a:path w="476170" h="700250">
                <a:moveTo>
                  <a:pt x="0" y="0"/>
                </a:moveTo>
                <a:lnTo>
                  <a:pt x="476170" y="0"/>
                </a:lnTo>
                <a:lnTo>
                  <a:pt x="476170" y="700250"/>
                </a:lnTo>
                <a:lnTo>
                  <a:pt x="0" y="70025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500" r="-12500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TextBox 3"/>
          <p:cNvSpPr txBox="1"/>
          <p:nvPr/>
        </p:nvSpPr>
        <p:spPr>
          <a:xfrm>
            <a:off x="520319" y="410045"/>
            <a:ext cx="16890238" cy="38411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29"/>
              </a:lnSpc>
            </a:pPr>
            <a:r>
              <a:rPr lang="en-US" sz="309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   ИСПОЛНИТЕЛЬНАЯ НАДПИСЬ В ВИДЕ ЭЛЕКТРОННОГО ДОКУМЕНТА МОЖЕТ БЫТЬ НАПРАВЛЕНА В ОРГАН ПРИНУДИТЕЛЬНОГО ИСПОЛНЕНИЯ ПОСРЕДСТВОМ СМДО ВМЕСТЕ С ЗАЯВЛЕНИЕМ О ВОЗБУЖДЕНИИ ИСПОЛНИТЕЛЬНОГО ПРОИЗВОДСТВА</a:t>
            </a:r>
          </a:p>
          <a:p>
            <a:pPr algn="ctr">
              <a:lnSpc>
                <a:spcPts val="4329"/>
              </a:lnSpc>
            </a:pPr>
            <a:r>
              <a:rPr lang="en-US" sz="309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И ИНЫМИ ДОКУМЕНТАМИ, ПРЕДУСМОТРЕННЫМИ СТАТЬЕЙ 43 </a:t>
            </a:r>
            <a:r>
              <a:rPr lang="ru-RU" sz="309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/>
            </a:r>
            <a:br>
              <a:rPr lang="ru-RU" sz="309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</a:br>
            <a:r>
              <a:rPr lang="en-US" sz="309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ЗАКОНА РЕСПУБЛИКИ БЕЛАРУСЬ ОТ 24 ОКТЯБРЯ 2016 Г. № 439-З </a:t>
            </a:r>
          </a:p>
          <a:p>
            <a:pPr algn="ctr">
              <a:lnSpc>
                <a:spcPts val="4329"/>
              </a:lnSpc>
            </a:pPr>
            <a:r>
              <a:rPr lang="en-US" sz="309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«ОБ ИСПОЛНИТЕЛЬНОМ ПРОИЗВОДСТВЕ»</a:t>
            </a:r>
          </a:p>
        </p:txBody>
      </p:sp>
      <p:sp>
        <p:nvSpPr>
          <p:cNvPr id="4" name="Freeform 4"/>
          <p:cNvSpPr/>
          <p:nvPr/>
        </p:nvSpPr>
        <p:spPr>
          <a:xfrm>
            <a:off x="13792200" y="5524500"/>
            <a:ext cx="4697437" cy="4913254"/>
          </a:xfrm>
          <a:custGeom>
            <a:avLst/>
            <a:gdLst/>
            <a:ahLst/>
            <a:cxnLst/>
            <a:rect l="l" t="t" r="r" b="b"/>
            <a:pathLst>
              <a:path w="4697437" h="4913254">
                <a:moveTo>
                  <a:pt x="0" y="0"/>
                </a:moveTo>
                <a:lnTo>
                  <a:pt x="4697437" y="0"/>
                </a:lnTo>
                <a:lnTo>
                  <a:pt x="4697437" y="4913253"/>
                </a:lnTo>
                <a:lnTo>
                  <a:pt x="0" y="491325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4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xmlns="" id="{6F97F90F-B113-4B2E-A940-4E8E5411B928}"/>
              </a:ext>
            </a:extLst>
          </p:cNvPr>
          <p:cNvSpPr txBox="1"/>
          <p:nvPr/>
        </p:nvSpPr>
        <p:spPr>
          <a:xfrm>
            <a:off x="1219200" y="4778698"/>
            <a:ext cx="16369919" cy="47397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Prata" panose="020B0604020202020204" charset="-52"/>
              </a:rPr>
              <a:t>ВНИМАНИЕ!!! </a:t>
            </a:r>
            <a:r>
              <a:rPr lang="ru-RU" sz="2800" b="1" dirty="0">
                <a:solidFill>
                  <a:schemeClr val="bg1"/>
                </a:solidFill>
                <a:latin typeface="Prata" panose="020B0604020202020204" charset="-52"/>
              </a:rPr>
              <a:t>При поступлении в ОПИ исполнительного документа в виде электронного документа необходимо проверить наличие ЭЦП заявителя </a:t>
            </a:r>
            <a:r>
              <a:rPr lang="ru-RU" sz="2800" b="1" u="sng" dirty="0">
                <a:solidFill>
                  <a:schemeClr val="bg1"/>
                </a:solidFill>
                <a:uFill>
                  <a:solidFill>
                    <a:srgbClr val="FF0000"/>
                  </a:solidFill>
                </a:uFill>
                <a:latin typeface="Prata" panose="020B0604020202020204" charset="-52"/>
              </a:rPr>
              <a:t>на заявлении </a:t>
            </a:r>
            <a:r>
              <a:rPr lang="ru-RU" sz="2800" b="1" dirty="0">
                <a:solidFill>
                  <a:schemeClr val="bg1"/>
                </a:solidFill>
                <a:latin typeface="Prata" panose="020B0604020202020204" charset="-52"/>
              </a:rPr>
              <a:t>о возбуждении исполнительного производства и иных приложениях, нотариуса </a:t>
            </a:r>
            <a:r>
              <a:rPr lang="en-US" sz="2800" b="1" dirty="0">
                <a:solidFill>
                  <a:schemeClr val="bg1"/>
                </a:solidFill>
                <a:latin typeface="Prata" panose="020B0604020202020204" charset="-52"/>
              </a:rPr>
              <a:t>– </a:t>
            </a:r>
            <a:r>
              <a:rPr lang="ru-RU" sz="2800" b="1" u="sng" dirty="0">
                <a:solidFill>
                  <a:schemeClr val="bg1"/>
                </a:solidFill>
                <a:uFill>
                  <a:solidFill>
                    <a:srgbClr val="FF0000"/>
                  </a:solidFill>
                </a:uFill>
                <a:latin typeface="Prata" panose="020B0604020202020204" charset="-52"/>
              </a:rPr>
              <a:t>на</a:t>
            </a:r>
            <a:r>
              <a:rPr lang="en-US" sz="2800" b="1" u="sng" dirty="0">
                <a:solidFill>
                  <a:schemeClr val="bg1"/>
                </a:solidFill>
                <a:uFill>
                  <a:solidFill>
                    <a:srgbClr val="FF0000"/>
                  </a:solidFill>
                </a:uFill>
                <a:latin typeface="Prata" panose="020B0604020202020204" charset="-52"/>
              </a:rPr>
              <a:t> </a:t>
            </a:r>
            <a:r>
              <a:rPr lang="ru-RU" sz="2800" b="1" u="sng" dirty="0">
                <a:solidFill>
                  <a:schemeClr val="bg1"/>
                </a:solidFill>
                <a:uFill>
                  <a:solidFill>
                    <a:srgbClr val="FF0000"/>
                  </a:solidFill>
                </a:uFill>
                <a:latin typeface="Prata" panose="020B0604020202020204" charset="-52"/>
              </a:rPr>
              <a:t>исполнительной надписи</a:t>
            </a:r>
            <a:r>
              <a:rPr lang="ru-RU" sz="2800" b="1" dirty="0">
                <a:solidFill>
                  <a:schemeClr val="bg1"/>
                </a:solidFill>
                <a:latin typeface="Prata" panose="020B0604020202020204" charset="-52"/>
              </a:rPr>
              <a:t>, руководителя организации – взыскателя </a:t>
            </a:r>
            <a:r>
              <a:rPr lang="en-US" sz="2800" b="1" dirty="0">
                <a:solidFill>
                  <a:schemeClr val="bg1"/>
                </a:solidFill>
                <a:latin typeface="Prata" panose="020B0604020202020204" charset="-52"/>
              </a:rPr>
              <a:t>– </a:t>
            </a:r>
            <a:r>
              <a:rPr lang="ru-RU" sz="2800" b="1" u="sng" dirty="0">
                <a:solidFill>
                  <a:schemeClr val="bg1"/>
                </a:solidFill>
                <a:uFill>
                  <a:solidFill>
                    <a:srgbClr val="FF0000"/>
                  </a:solidFill>
                </a:uFill>
                <a:latin typeface="Prata" panose="020B0604020202020204" charset="-52"/>
              </a:rPr>
              <a:t>на</a:t>
            </a:r>
            <a:r>
              <a:rPr lang="en-US" sz="2800" b="1" u="sng" dirty="0">
                <a:solidFill>
                  <a:schemeClr val="bg1"/>
                </a:solidFill>
                <a:uFill>
                  <a:solidFill>
                    <a:srgbClr val="FF0000"/>
                  </a:solidFill>
                </a:uFill>
                <a:latin typeface="Prata" panose="020B0604020202020204" charset="-52"/>
              </a:rPr>
              <a:t> </a:t>
            </a:r>
            <a:r>
              <a:rPr lang="ru-RU" sz="2800" b="1" u="sng" dirty="0">
                <a:solidFill>
                  <a:schemeClr val="bg1"/>
                </a:solidFill>
                <a:uFill>
                  <a:solidFill>
                    <a:srgbClr val="FF0000"/>
                  </a:solidFill>
                </a:uFill>
                <a:latin typeface="Prata" panose="020B0604020202020204" charset="-52"/>
              </a:rPr>
              <a:t>доверенности</a:t>
            </a:r>
            <a:r>
              <a:rPr lang="ru-RU" sz="2800" b="1" dirty="0">
                <a:solidFill>
                  <a:schemeClr val="bg1"/>
                </a:solidFill>
                <a:latin typeface="Prata" panose="020B0604020202020204" charset="-52"/>
              </a:rPr>
              <a:t>.</a:t>
            </a:r>
          </a:p>
          <a:p>
            <a:r>
              <a:rPr lang="ru-RU" sz="2800" dirty="0">
                <a:solidFill>
                  <a:schemeClr val="bg1"/>
                </a:solidFill>
                <a:latin typeface="Prata" panose="020B0604020202020204" charset="-52"/>
              </a:rPr>
              <a:t> </a:t>
            </a:r>
          </a:p>
          <a:p>
            <a:r>
              <a:rPr lang="ru-RU" sz="2800" dirty="0">
                <a:solidFill>
                  <a:schemeClr val="bg1"/>
                </a:solidFill>
                <a:latin typeface="Prata" panose="020B0604020202020204" charset="-52"/>
              </a:rPr>
              <a:t>	</a:t>
            </a:r>
            <a:r>
              <a:rPr lang="ru-RU" sz="2800" i="1" dirty="0">
                <a:solidFill>
                  <a:schemeClr val="bg1"/>
                </a:solidFill>
                <a:latin typeface="Prata" panose="020B0604020202020204" charset="-52"/>
              </a:rPr>
              <a:t>В случае отсутствия возможности проверки ЭЦП на поступивших документах специалистам отделений информационных технологий управлений принудительного исполнения главных управлений юстиции облисполкомов (</a:t>
            </a:r>
            <a:r>
              <a:rPr lang="ru-RU" sz="2800" i="1" dirty="0" err="1">
                <a:solidFill>
                  <a:schemeClr val="bg1"/>
                </a:solidFill>
                <a:latin typeface="Prata" panose="020B0604020202020204" charset="-52"/>
              </a:rPr>
              <a:t>Мингорисполкома</a:t>
            </a:r>
            <a:r>
              <a:rPr lang="ru-RU" sz="2800" i="1" dirty="0">
                <a:solidFill>
                  <a:schemeClr val="bg1"/>
                </a:solidFill>
                <a:latin typeface="Prata" panose="020B0604020202020204" charset="-52"/>
              </a:rPr>
              <a:t>) необходимо установить на персональных компьютерах работников программное обеспечение «Персональный менеджер сертификатов», а также криптографический комплекс «Карма».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2">
            <a:extLst>
              <a:ext uri="{FF2B5EF4-FFF2-40B4-BE49-F238E27FC236}">
                <a16:creationId xmlns:a16="http://schemas.microsoft.com/office/drawing/2014/main" xmlns="" id="{4B9B47A6-6D6F-4A90-9768-EDDD956EE497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500" r="-12500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3727632" y="5538868"/>
            <a:ext cx="4697437" cy="4913254"/>
          </a:xfrm>
          <a:custGeom>
            <a:avLst/>
            <a:gdLst/>
            <a:ahLst/>
            <a:cxnLst/>
            <a:rect l="l" t="t" r="r" b="b"/>
            <a:pathLst>
              <a:path w="4697437" h="4913254">
                <a:moveTo>
                  <a:pt x="0" y="0"/>
                </a:moveTo>
                <a:lnTo>
                  <a:pt x="4697437" y="0"/>
                </a:lnTo>
                <a:lnTo>
                  <a:pt x="4697437" y="4913253"/>
                </a:lnTo>
                <a:lnTo>
                  <a:pt x="0" y="491325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4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9525000" y="1866900"/>
            <a:ext cx="8622277" cy="6266310"/>
          </a:xfrm>
          <a:custGeom>
            <a:avLst/>
            <a:gdLst/>
            <a:ahLst/>
            <a:cxnLst/>
            <a:rect l="l" t="t" r="r" b="b"/>
            <a:pathLst>
              <a:path w="7659028" h="5427033">
                <a:moveTo>
                  <a:pt x="0" y="0"/>
                </a:moveTo>
                <a:lnTo>
                  <a:pt x="7659028" y="0"/>
                </a:lnTo>
                <a:lnTo>
                  <a:pt x="7659028" y="5427033"/>
                </a:lnTo>
                <a:lnTo>
                  <a:pt x="0" y="542703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19661" y="1648965"/>
            <a:ext cx="8595739" cy="66016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3517"/>
              </a:lnSpc>
            </a:pPr>
            <a:r>
              <a:rPr lang="ru-RU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       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В </a:t>
            </a:r>
            <a:r>
              <a:rPr lang="ru-RU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целях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ru-RU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проставления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отметок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ru-RU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/>
            </a:r>
            <a:br>
              <a:rPr lang="ru-RU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</a:b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на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исполнительном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документе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в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виде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электронного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документа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ru-RU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главным управлением принудительного исполнения был разработан механизм, позволяющий проставлять указанные отметки, </a:t>
            </a:r>
            <a:br>
              <a:rPr lang="ru-RU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</a:br>
            <a:r>
              <a:rPr lang="ru-RU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и предложено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Белорусской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нотариальной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палате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при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совершении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нотариусом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исполнительной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надписи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в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виде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электронного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документа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,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которая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направляется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в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личный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кабинет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заявителя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(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взыскателя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),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помещать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такую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исполнительную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надпись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в </a:t>
            </a:r>
            <a:r>
              <a:rPr lang="ru-RU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отдельный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контейнер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(zip-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архив</a:t>
            </a:r>
            <a:r>
              <a:rPr lang="ru-RU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).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</a:p>
          <a:p>
            <a:pPr algn="just">
              <a:lnSpc>
                <a:spcPts val="3517"/>
              </a:lnSpc>
              <a:spcBef>
                <a:spcPct val="0"/>
              </a:spcBef>
            </a:pPr>
            <a:r>
              <a:rPr lang="ru-RU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       В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контейнере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должны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содержаться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файлы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ru-RU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/>
            </a:r>
            <a:br>
              <a:rPr lang="ru-RU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</a:b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в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количестве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10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штук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формата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XLSX </a:t>
            </a:r>
            <a:r>
              <a:rPr lang="ru-RU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/>
            </a:r>
            <a:br>
              <a:rPr lang="ru-RU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</a:b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(с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наименованием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: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Отметка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1,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Отметка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2… и </a:t>
            </a:r>
            <a:r>
              <a:rPr lang="en-US" sz="251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т.д</a:t>
            </a:r>
            <a:r>
              <a:rPr lang="en-US" sz="251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.).</a:t>
            </a:r>
          </a:p>
          <a:p>
            <a:pPr algn="ctr">
              <a:lnSpc>
                <a:spcPts val="2257"/>
              </a:lnSpc>
              <a:spcBef>
                <a:spcPct val="0"/>
              </a:spcBef>
            </a:pPr>
            <a:endParaRPr lang="en-US" sz="2512" dirty="0">
              <a:solidFill>
                <a:srgbClr val="FFFFFF"/>
              </a:solidFill>
              <a:latin typeface="Prata"/>
              <a:ea typeface="Prata"/>
              <a:cs typeface="Prata"/>
              <a:sym typeface="Prat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2">
            <a:extLst>
              <a:ext uri="{FF2B5EF4-FFF2-40B4-BE49-F238E27FC236}">
                <a16:creationId xmlns:a16="http://schemas.microsoft.com/office/drawing/2014/main" xmlns="" id="{4FC61B01-5D71-4F10-B167-CB0355A62D55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500" r="-12500"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0" y="-144661"/>
            <a:ext cx="18288000" cy="10431661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3111"/>
              </a:lnSpc>
            </a:pPr>
            <a:endParaRPr/>
          </a:p>
        </p:txBody>
      </p:sp>
      <p:sp>
        <p:nvSpPr>
          <p:cNvPr id="6" name="Freeform 6"/>
          <p:cNvSpPr/>
          <p:nvPr/>
        </p:nvSpPr>
        <p:spPr>
          <a:xfrm>
            <a:off x="13727632" y="5538868"/>
            <a:ext cx="4697437" cy="4913254"/>
          </a:xfrm>
          <a:custGeom>
            <a:avLst/>
            <a:gdLst/>
            <a:ahLst/>
            <a:cxnLst/>
            <a:rect l="l" t="t" r="r" b="b"/>
            <a:pathLst>
              <a:path w="4697437" h="4913254">
                <a:moveTo>
                  <a:pt x="0" y="0"/>
                </a:moveTo>
                <a:lnTo>
                  <a:pt x="4697437" y="0"/>
                </a:lnTo>
                <a:lnTo>
                  <a:pt x="4697437" y="4913253"/>
                </a:lnTo>
                <a:lnTo>
                  <a:pt x="0" y="491325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4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532277" y="300932"/>
            <a:ext cx="17223445" cy="20756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sz="337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При</a:t>
            </a:r>
            <a:r>
              <a:rPr lang="en-US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37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предъявлении</a:t>
            </a:r>
            <a:r>
              <a:rPr lang="en-US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к </a:t>
            </a:r>
            <a:r>
              <a:rPr lang="en-US" sz="337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исполнению</a:t>
            </a:r>
            <a:r>
              <a:rPr lang="en-US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в </a:t>
            </a:r>
            <a:r>
              <a:rPr lang="en-US" sz="337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органы</a:t>
            </a:r>
            <a:r>
              <a:rPr lang="en-US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37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принудительного</a:t>
            </a:r>
            <a:r>
              <a:rPr lang="en-US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37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исполнения</a:t>
            </a:r>
            <a:r>
              <a:rPr lang="en-US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37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посредством</a:t>
            </a:r>
            <a:r>
              <a:rPr lang="en-US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СМДО </a:t>
            </a:r>
            <a:r>
              <a:rPr lang="en-US" sz="337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исполнительной</a:t>
            </a:r>
            <a:r>
              <a:rPr lang="en-US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37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надписи</a:t>
            </a:r>
            <a:r>
              <a:rPr lang="en-US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в </a:t>
            </a:r>
            <a:r>
              <a:rPr lang="en-US" sz="337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виде</a:t>
            </a:r>
            <a:r>
              <a:rPr lang="en-US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37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электронного</a:t>
            </a:r>
            <a:r>
              <a:rPr lang="en-US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37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документа</a:t>
            </a:r>
            <a:r>
              <a:rPr lang="ru-RU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,</a:t>
            </a:r>
            <a:r>
              <a:rPr lang="en-US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37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помещенн</a:t>
            </a:r>
            <a:r>
              <a:rPr lang="ru-RU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ой</a:t>
            </a:r>
            <a:r>
              <a:rPr lang="en-US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в </a:t>
            </a:r>
            <a:r>
              <a:rPr lang="en-US" sz="337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контейнер</a:t>
            </a:r>
            <a:r>
              <a:rPr lang="en-US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с </a:t>
            </a:r>
            <a:r>
              <a:rPr lang="en-US" sz="337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приложенными</a:t>
            </a:r>
            <a:r>
              <a:rPr lang="en-US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к </a:t>
            </a:r>
            <a:r>
              <a:rPr lang="en-US" sz="337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ней</a:t>
            </a:r>
            <a:r>
              <a:rPr lang="en-US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37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файлами</a:t>
            </a:r>
            <a:r>
              <a:rPr lang="en-US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37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для</a:t>
            </a:r>
            <a:r>
              <a:rPr lang="en-US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37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проставления</a:t>
            </a:r>
            <a:r>
              <a:rPr lang="en-US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37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отметок</a:t>
            </a:r>
            <a:r>
              <a:rPr lang="ru-RU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,</a:t>
            </a:r>
            <a:r>
              <a:rPr lang="en-US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37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такой</a:t>
            </a:r>
            <a:r>
              <a:rPr lang="en-US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372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контейнер</a:t>
            </a:r>
            <a:r>
              <a:rPr lang="en-US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ru-RU" sz="3372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поступает в АИС ПРИС</a:t>
            </a:r>
            <a:endParaRPr lang="en-US" sz="3372" dirty="0">
              <a:solidFill>
                <a:srgbClr val="FFFFFF"/>
              </a:solidFill>
              <a:latin typeface="Prata"/>
              <a:ea typeface="Prata"/>
              <a:cs typeface="Prata"/>
              <a:sym typeface="Prata"/>
            </a:endParaRPr>
          </a:p>
        </p:txBody>
      </p:sp>
      <p:sp>
        <p:nvSpPr>
          <p:cNvPr id="8" name="Freeform 8"/>
          <p:cNvSpPr/>
          <p:nvPr/>
        </p:nvSpPr>
        <p:spPr>
          <a:xfrm>
            <a:off x="914399" y="3009900"/>
            <a:ext cx="8001001" cy="6351088"/>
          </a:xfrm>
          <a:custGeom>
            <a:avLst/>
            <a:gdLst/>
            <a:ahLst/>
            <a:cxnLst/>
            <a:rect l="l" t="t" r="r" b="b"/>
            <a:pathLst>
              <a:path w="6573556" h="5341014">
                <a:moveTo>
                  <a:pt x="0" y="0"/>
                </a:moveTo>
                <a:lnTo>
                  <a:pt x="6573556" y="0"/>
                </a:lnTo>
                <a:lnTo>
                  <a:pt x="6573556" y="5341015"/>
                </a:lnTo>
                <a:lnTo>
                  <a:pt x="0" y="53410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9372599" y="3009900"/>
            <a:ext cx="8001001" cy="6266829"/>
          </a:xfrm>
          <a:custGeom>
            <a:avLst/>
            <a:gdLst/>
            <a:ahLst/>
            <a:cxnLst/>
            <a:rect l="l" t="t" r="r" b="b"/>
            <a:pathLst>
              <a:path w="7359516" h="5294855">
                <a:moveTo>
                  <a:pt x="0" y="0"/>
                </a:moveTo>
                <a:lnTo>
                  <a:pt x="7359516" y="0"/>
                </a:lnTo>
                <a:lnTo>
                  <a:pt x="7359516" y="5294855"/>
                </a:lnTo>
                <a:lnTo>
                  <a:pt x="0" y="529485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500" r="-12500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727632" y="5538868"/>
            <a:ext cx="4697437" cy="4913254"/>
          </a:xfrm>
          <a:custGeom>
            <a:avLst/>
            <a:gdLst/>
            <a:ahLst/>
            <a:cxnLst/>
            <a:rect l="l" t="t" r="r" b="b"/>
            <a:pathLst>
              <a:path w="4697437" h="4913254">
                <a:moveTo>
                  <a:pt x="0" y="0"/>
                </a:moveTo>
                <a:lnTo>
                  <a:pt x="4697437" y="0"/>
                </a:lnTo>
                <a:lnTo>
                  <a:pt x="4697437" y="4913253"/>
                </a:lnTo>
                <a:lnTo>
                  <a:pt x="0" y="491325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4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676400" y="1300200"/>
            <a:ext cx="13957977" cy="4683822"/>
          </a:xfrm>
          <a:custGeom>
            <a:avLst/>
            <a:gdLst/>
            <a:ahLst/>
            <a:cxnLst/>
            <a:rect l="l" t="t" r="r" b="b"/>
            <a:pathLst>
              <a:path w="13133407" h="4038523">
                <a:moveTo>
                  <a:pt x="0" y="0"/>
                </a:moveTo>
                <a:lnTo>
                  <a:pt x="13133407" y="0"/>
                </a:lnTo>
                <a:lnTo>
                  <a:pt x="13133407" y="4038523"/>
                </a:lnTo>
                <a:lnTo>
                  <a:pt x="0" y="403852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5623674" y="6273121"/>
            <a:ext cx="7040651" cy="3509842"/>
          </a:xfrm>
          <a:custGeom>
            <a:avLst/>
            <a:gdLst/>
            <a:ahLst/>
            <a:cxnLst/>
            <a:rect l="l" t="t" r="r" b="b"/>
            <a:pathLst>
              <a:path w="5242356" h="2703090">
                <a:moveTo>
                  <a:pt x="0" y="0"/>
                </a:moveTo>
                <a:lnTo>
                  <a:pt x="5242357" y="0"/>
                </a:lnTo>
                <a:lnTo>
                  <a:pt x="5242357" y="2703090"/>
                </a:lnTo>
                <a:lnTo>
                  <a:pt x="0" y="270309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6584625" y="364182"/>
            <a:ext cx="4966097" cy="5798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91"/>
              </a:lnSpc>
              <a:spcBef>
                <a:spcPct val="0"/>
              </a:spcBef>
            </a:pPr>
            <a:r>
              <a:rPr lang="en-US" sz="3422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Процесс регистрации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500" r="-12500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727632" y="5538868"/>
            <a:ext cx="4697437" cy="4913254"/>
          </a:xfrm>
          <a:custGeom>
            <a:avLst/>
            <a:gdLst/>
            <a:ahLst/>
            <a:cxnLst/>
            <a:rect l="l" t="t" r="r" b="b"/>
            <a:pathLst>
              <a:path w="4697437" h="4913254">
                <a:moveTo>
                  <a:pt x="0" y="0"/>
                </a:moveTo>
                <a:lnTo>
                  <a:pt x="4697437" y="0"/>
                </a:lnTo>
                <a:lnTo>
                  <a:pt x="4697437" y="4913253"/>
                </a:lnTo>
                <a:lnTo>
                  <a:pt x="0" y="491325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4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0800000">
            <a:off x="-116335" y="-82396"/>
            <a:ext cx="4697437" cy="4913254"/>
          </a:xfrm>
          <a:custGeom>
            <a:avLst/>
            <a:gdLst/>
            <a:ahLst/>
            <a:cxnLst/>
            <a:rect l="l" t="t" r="r" b="b"/>
            <a:pathLst>
              <a:path w="4697437" h="4913254">
                <a:moveTo>
                  <a:pt x="0" y="0"/>
                </a:moveTo>
                <a:lnTo>
                  <a:pt x="4697437" y="0"/>
                </a:lnTo>
                <a:lnTo>
                  <a:pt x="4697437" y="4913254"/>
                </a:lnTo>
                <a:lnTo>
                  <a:pt x="0" y="491325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4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4905414" y="343476"/>
            <a:ext cx="7057985" cy="5368468"/>
          </a:xfrm>
          <a:custGeom>
            <a:avLst/>
            <a:gdLst/>
            <a:ahLst/>
            <a:cxnLst/>
            <a:rect l="l" t="t" r="r" b="b"/>
            <a:pathLst>
              <a:path w="6670526" h="5211348">
                <a:moveTo>
                  <a:pt x="0" y="0"/>
                </a:moveTo>
                <a:lnTo>
                  <a:pt x="6670526" y="0"/>
                </a:lnTo>
                <a:lnTo>
                  <a:pt x="6670526" y="5211348"/>
                </a:lnTo>
                <a:lnTo>
                  <a:pt x="0" y="521134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057400" y="6057900"/>
            <a:ext cx="13099274" cy="3885624"/>
          </a:xfrm>
          <a:custGeom>
            <a:avLst/>
            <a:gdLst/>
            <a:ahLst/>
            <a:cxnLst/>
            <a:rect l="l" t="t" r="r" b="b"/>
            <a:pathLst>
              <a:path w="11415749" h="2401518">
                <a:moveTo>
                  <a:pt x="0" y="0"/>
                </a:moveTo>
                <a:lnTo>
                  <a:pt x="11415749" y="0"/>
                </a:lnTo>
                <a:lnTo>
                  <a:pt x="11415749" y="2401518"/>
                </a:lnTo>
                <a:lnTo>
                  <a:pt x="0" y="24015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506" b="-506"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500" r="-12500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727632" y="5538868"/>
            <a:ext cx="4697437" cy="4913254"/>
          </a:xfrm>
          <a:custGeom>
            <a:avLst/>
            <a:gdLst/>
            <a:ahLst/>
            <a:cxnLst/>
            <a:rect l="l" t="t" r="r" b="b"/>
            <a:pathLst>
              <a:path w="4697437" h="4913254">
                <a:moveTo>
                  <a:pt x="0" y="0"/>
                </a:moveTo>
                <a:lnTo>
                  <a:pt x="4697437" y="0"/>
                </a:lnTo>
                <a:lnTo>
                  <a:pt x="4697437" y="4913253"/>
                </a:lnTo>
                <a:lnTo>
                  <a:pt x="0" y="491325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4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0800000">
            <a:off x="-116335" y="-82396"/>
            <a:ext cx="4697437" cy="4913254"/>
          </a:xfrm>
          <a:custGeom>
            <a:avLst/>
            <a:gdLst/>
            <a:ahLst/>
            <a:cxnLst/>
            <a:rect l="l" t="t" r="r" b="b"/>
            <a:pathLst>
              <a:path w="4697437" h="4913254">
                <a:moveTo>
                  <a:pt x="0" y="0"/>
                </a:moveTo>
                <a:lnTo>
                  <a:pt x="4697437" y="0"/>
                </a:lnTo>
                <a:lnTo>
                  <a:pt x="4697437" y="4913254"/>
                </a:lnTo>
                <a:lnTo>
                  <a:pt x="0" y="491325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4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7886190" y="4802994"/>
            <a:ext cx="10241373" cy="5082282"/>
          </a:xfrm>
          <a:custGeom>
            <a:avLst/>
            <a:gdLst/>
            <a:ahLst/>
            <a:cxnLst/>
            <a:rect l="l" t="t" r="r" b="b"/>
            <a:pathLst>
              <a:path w="10241373" h="5082282">
                <a:moveTo>
                  <a:pt x="0" y="0"/>
                </a:moveTo>
                <a:lnTo>
                  <a:pt x="10241373" y="0"/>
                </a:lnTo>
                <a:lnTo>
                  <a:pt x="10241373" y="5082282"/>
                </a:lnTo>
                <a:lnTo>
                  <a:pt x="0" y="508228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E718B123-AA1C-4E86-BC81-620AC091E5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37" y="190500"/>
            <a:ext cx="11603069" cy="563958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500" r="-12500"/>
            </a:stretch>
          </a:blipFill>
        </p:spPr>
        <p:txBody>
          <a:bodyPr/>
          <a:lstStyle/>
          <a:p>
            <a:endParaRPr lang="ru-RU"/>
          </a:p>
        </p:txBody>
      </p:sp>
      <p:sp>
        <p:nvSpPr>
          <p:cNvPr id="7" name="TextBox 7"/>
          <p:cNvSpPr txBox="1"/>
          <p:nvPr/>
        </p:nvSpPr>
        <p:spPr>
          <a:xfrm>
            <a:off x="2209800" y="1251957"/>
            <a:ext cx="13310501" cy="11951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48"/>
              </a:lnSpc>
            </a:pPr>
            <a:r>
              <a:rPr lang="ru-RU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Возвращение исполнительного документа взыскателю</a:t>
            </a:r>
            <a:r>
              <a:rPr lang="en-US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41BC0BC-4560-48B1-9458-A3337769F4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677" y="2628900"/>
            <a:ext cx="13504646" cy="3263152"/>
          </a:xfrm>
          <a:prstGeom prst="rect">
            <a:avLst/>
          </a:prstGeom>
        </p:spPr>
      </p:pic>
      <p:sp>
        <p:nvSpPr>
          <p:cNvPr id="9" name="Объект 2">
            <a:extLst>
              <a:ext uri="{FF2B5EF4-FFF2-40B4-BE49-F238E27FC236}">
                <a16:creationId xmlns:a16="http://schemas.microsoft.com/office/drawing/2014/main" xmlns="" id="{FC429331-B905-4EBC-8A22-57297E4CE030}"/>
              </a:ext>
            </a:extLst>
          </p:cNvPr>
          <p:cNvSpPr txBox="1">
            <a:spLocks/>
          </p:cNvSpPr>
          <p:nvPr/>
        </p:nvSpPr>
        <p:spPr>
          <a:xfrm>
            <a:off x="2401782" y="6249857"/>
            <a:ext cx="2718858" cy="255124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>
                <a:solidFill>
                  <a:schemeClr val="bg1"/>
                </a:solidFill>
                <a:uFill>
                  <a:solidFill>
                    <a:schemeClr val="tx2">
                      <a:lumMod val="60000"/>
                      <a:lumOff val="40000"/>
                    </a:schemeClr>
                  </a:solidFill>
                </a:uFill>
              </a:rPr>
              <a:t>Возвращение исполнительного документа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10" name="Объект 2">
            <a:extLst>
              <a:ext uri="{FF2B5EF4-FFF2-40B4-BE49-F238E27FC236}">
                <a16:creationId xmlns:a16="http://schemas.microsoft.com/office/drawing/2014/main" xmlns="" id="{2B6216A8-E971-472E-8D62-DB5006B1B6D6}"/>
              </a:ext>
            </a:extLst>
          </p:cNvPr>
          <p:cNvSpPr txBox="1">
            <a:spLocks/>
          </p:cNvSpPr>
          <p:nvPr/>
        </p:nvSpPr>
        <p:spPr>
          <a:xfrm>
            <a:off x="5105400" y="6210300"/>
            <a:ext cx="6324600" cy="381000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>
                <a:solidFill>
                  <a:schemeClr val="bg1"/>
                </a:solidFill>
              </a:rPr>
              <a:t>При исполнении исполнительного документа в виде электронного документа отметки, предусмотренные пунктами 39 – 40   Инструкции по делопроизводству в органах принудительного исполнения, утвержденной приказом Министерства юстиции Республики Беларусь от 31 марта 2020 г. № 52, проставляются в файле, приложенном к такому исполнительному документу, и подписываются электронной цифровой подписью лица, проставившего отметку</a:t>
            </a:r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xmlns="" id="{354080E8-7001-4819-8164-35C0CCEEEDA8}"/>
              </a:ext>
            </a:extLst>
          </p:cNvPr>
          <p:cNvSpPr txBox="1">
            <a:spLocks/>
          </p:cNvSpPr>
          <p:nvPr/>
        </p:nvSpPr>
        <p:spPr>
          <a:xfrm>
            <a:off x="11582400" y="6249857"/>
            <a:ext cx="4191000" cy="201784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>
                <a:solidFill>
                  <a:schemeClr val="bg1"/>
                </a:solidFill>
              </a:rPr>
              <a:t>Направление посредством СМДО в адрес взыскателя пакета документов (постановления, контейнера с исполнительным документом и файлами </a:t>
            </a:r>
            <a:r>
              <a:rPr lang="en-US" sz="2000" dirty="0">
                <a:solidFill>
                  <a:schemeClr val="bg1"/>
                </a:solidFill>
              </a:rPr>
              <a:t>.xlsx</a:t>
            </a:r>
            <a:r>
              <a:rPr lang="ru-RU" sz="2000" dirty="0">
                <a:solidFill>
                  <a:schemeClr val="bg1"/>
                </a:solidFill>
              </a:rPr>
              <a:t> )</a:t>
            </a:r>
            <a:r>
              <a:rPr lang="en-US" sz="2000" dirty="0">
                <a:solidFill>
                  <a:schemeClr val="bg1"/>
                </a:solidFill>
              </a:rPr>
              <a:t/>
            </a:r>
            <a:br>
              <a:rPr lang="en-US" sz="2000" dirty="0">
                <a:solidFill>
                  <a:schemeClr val="bg1"/>
                </a:solidFill>
              </a:rPr>
            </a:br>
            <a:endParaRPr lang="ru-RU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500" r="-12500"/>
            </a:stretch>
          </a:blipFill>
        </p:spPr>
      </p:sp>
      <p:pic>
        <p:nvPicPr>
          <p:cNvPr id="10" name="Объект 5">
            <a:extLst>
              <a:ext uri="{FF2B5EF4-FFF2-40B4-BE49-F238E27FC236}">
                <a16:creationId xmlns:a16="http://schemas.microsoft.com/office/drawing/2014/main" xmlns="" id="{06ED77E4-662C-4D37-8134-9F5992C677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3106" y="3163550"/>
            <a:ext cx="9759087" cy="6695081"/>
          </a:xfrm>
          <a:prstGeom prst="rect">
            <a:avLst/>
          </a:prstGeom>
        </p:spPr>
      </p:pic>
      <p:sp>
        <p:nvSpPr>
          <p:cNvPr id="11" name="TextBox 7">
            <a:extLst>
              <a:ext uri="{FF2B5EF4-FFF2-40B4-BE49-F238E27FC236}">
                <a16:creationId xmlns:a16="http://schemas.microsoft.com/office/drawing/2014/main" xmlns="" id="{62DE64BC-2D2F-4F5D-86AA-E7B67CD4F18A}"/>
              </a:ext>
            </a:extLst>
          </p:cNvPr>
          <p:cNvSpPr txBox="1"/>
          <p:nvPr/>
        </p:nvSpPr>
        <p:spPr>
          <a:xfrm>
            <a:off x="2057400" y="647700"/>
            <a:ext cx="13310501" cy="24929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ru-RU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Схема взаимодействия </a:t>
            </a:r>
            <a:br>
              <a:rPr lang="ru-RU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</a:br>
            <a:r>
              <a:rPr lang="ru-RU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по технологии система-система </a:t>
            </a:r>
            <a:br>
              <a:rPr lang="ru-RU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</a:br>
            <a:r>
              <a:rPr lang="ru-RU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на примере ГАИ, МНС</a:t>
            </a:r>
            <a:endParaRPr lang="en-US" sz="5400" dirty="0">
              <a:solidFill>
                <a:srgbClr val="FFFFFF"/>
              </a:solidFill>
              <a:latin typeface="Prata"/>
              <a:ea typeface="Prata"/>
              <a:cs typeface="Prata"/>
              <a:sym typeface="Prata"/>
            </a:endParaRPr>
          </a:p>
        </p:txBody>
      </p:sp>
    </p:spTree>
    <p:extLst>
      <p:ext uri="{BB962C8B-B14F-4D97-AF65-F5344CB8AC3E}">
        <p14:creationId xmlns:p14="http://schemas.microsoft.com/office/powerpoint/2010/main" val="34248926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500" r="-12500"/>
            </a:stretch>
          </a:blipFill>
        </p:spPr>
      </p:sp>
      <p:sp>
        <p:nvSpPr>
          <p:cNvPr id="4" name="TextBox 7">
            <a:extLst>
              <a:ext uri="{FF2B5EF4-FFF2-40B4-BE49-F238E27FC236}">
                <a16:creationId xmlns:a16="http://schemas.microsoft.com/office/drawing/2014/main" xmlns="" id="{F5FE2F0B-AE26-4B89-A029-EF3359749A3C}"/>
              </a:ext>
            </a:extLst>
          </p:cNvPr>
          <p:cNvSpPr txBox="1"/>
          <p:nvPr/>
        </p:nvSpPr>
        <p:spPr>
          <a:xfrm>
            <a:off x="2488749" y="251865"/>
            <a:ext cx="13310501" cy="16619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ru-RU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В АИС ПРИС поступает структурированная информация</a:t>
            </a:r>
            <a:endParaRPr lang="en-US" sz="5400" dirty="0">
              <a:solidFill>
                <a:srgbClr val="FFFFFF"/>
              </a:solidFill>
              <a:latin typeface="Prata"/>
              <a:ea typeface="Prata"/>
              <a:cs typeface="Prata"/>
              <a:sym typeface="Prata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3061F985-28DE-4963-B114-4D4D80F067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9714" y="1138738"/>
            <a:ext cx="13658086" cy="8945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5183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500" r="-12500"/>
            </a:stretch>
          </a:blipFill>
        </p:spPr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31ED744F-90DC-46F9-BAEF-280812325D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9380" y="3086100"/>
            <a:ext cx="15649239" cy="6852557"/>
          </a:xfrm>
          <a:prstGeom prst="rect">
            <a:avLst/>
          </a:prstGeom>
        </p:spPr>
      </p:pic>
      <p:sp>
        <p:nvSpPr>
          <p:cNvPr id="4" name="TextBox 7">
            <a:extLst>
              <a:ext uri="{FF2B5EF4-FFF2-40B4-BE49-F238E27FC236}">
                <a16:creationId xmlns:a16="http://schemas.microsoft.com/office/drawing/2014/main" xmlns="" id="{18B15852-00EF-470B-A0DD-52DA46523DE5}"/>
              </a:ext>
            </a:extLst>
          </p:cNvPr>
          <p:cNvSpPr txBox="1"/>
          <p:nvPr/>
        </p:nvSpPr>
        <p:spPr>
          <a:xfrm>
            <a:off x="2488748" y="712054"/>
            <a:ext cx="13310501" cy="16619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ru-RU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Визуализация поступивших документов</a:t>
            </a:r>
            <a:endParaRPr lang="en-US" sz="5400" dirty="0">
              <a:solidFill>
                <a:srgbClr val="FFFFFF"/>
              </a:solidFill>
              <a:latin typeface="Prata"/>
              <a:ea typeface="Prata"/>
              <a:cs typeface="Prata"/>
              <a:sym typeface="Prata"/>
            </a:endParaRPr>
          </a:p>
        </p:txBody>
      </p:sp>
    </p:spTree>
    <p:extLst>
      <p:ext uri="{BB962C8B-B14F-4D97-AF65-F5344CB8AC3E}">
        <p14:creationId xmlns:p14="http://schemas.microsoft.com/office/powerpoint/2010/main" val="25618437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500" r="-12500"/>
            </a:stretch>
          </a:blipFill>
        </p:spPr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7527057-6B24-4825-93CB-1335A48B0FE6}"/>
              </a:ext>
            </a:extLst>
          </p:cNvPr>
          <p:cNvSpPr txBox="1">
            <a:spLocks/>
          </p:cNvSpPr>
          <p:nvPr/>
        </p:nvSpPr>
        <p:spPr>
          <a:xfrm>
            <a:off x="2057400" y="3467100"/>
            <a:ext cx="15544800" cy="51054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800" u="sng" dirty="0">
                <a:solidFill>
                  <a:schemeClr val="bg1"/>
                </a:solidFill>
                <a:uFill>
                  <a:solidFill>
                    <a:schemeClr val="tx2">
                      <a:lumMod val="60000"/>
                      <a:lumOff val="40000"/>
                    </a:schemeClr>
                  </a:solidFill>
                </a:uFill>
              </a:rPr>
              <a:t>Сервис «получение сведений об исполнительном производстве по уникальному идентификатору задолженности в системе взыскателя»</a:t>
            </a:r>
            <a:r>
              <a:rPr lang="ru-RU" sz="4800" b="1" i="1" dirty="0">
                <a:solidFill>
                  <a:schemeClr val="bg1"/>
                </a:solidFill>
              </a:rPr>
              <a:t>:</a:t>
            </a:r>
          </a:p>
          <a:p>
            <a:r>
              <a:rPr lang="ru-RU" sz="4800" b="1" i="1" dirty="0">
                <a:solidFill>
                  <a:schemeClr val="bg1"/>
                </a:solidFill>
              </a:rPr>
              <a:t>Статус задолженности</a:t>
            </a:r>
          </a:p>
          <a:p>
            <a:r>
              <a:rPr lang="ru-RU" sz="4800" b="1" i="1" dirty="0">
                <a:solidFill>
                  <a:schemeClr val="bg1"/>
                </a:solidFill>
              </a:rPr>
              <a:t>Меры, действия</a:t>
            </a:r>
          </a:p>
          <a:p>
            <a:r>
              <a:rPr lang="ru-RU" sz="4800" b="1" i="1" dirty="0">
                <a:solidFill>
                  <a:schemeClr val="bg1"/>
                </a:solidFill>
              </a:rPr>
              <a:t>Погашения</a:t>
            </a:r>
            <a:endParaRPr lang="ru-RU" sz="4800" dirty="0">
              <a:solidFill>
                <a:schemeClr val="bg1"/>
              </a:solidFill>
            </a:endParaRPr>
          </a:p>
        </p:txBody>
      </p:sp>
      <p:sp>
        <p:nvSpPr>
          <p:cNvPr id="4" name="TextBox 7">
            <a:extLst>
              <a:ext uri="{FF2B5EF4-FFF2-40B4-BE49-F238E27FC236}">
                <a16:creationId xmlns:a16="http://schemas.microsoft.com/office/drawing/2014/main" xmlns="" id="{45F83560-947C-4FBC-9A5A-F2E089C649E5}"/>
              </a:ext>
            </a:extLst>
          </p:cNvPr>
          <p:cNvSpPr txBox="1"/>
          <p:nvPr/>
        </p:nvSpPr>
        <p:spPr>
          <a:xfrm>
            <a:off x="2057400" y="1379561"/>
            <a:ext cx="13310501" cy="8309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ru-RU" sz="5400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Обратная связь </a:t>
            </a:r>
            <a:endParaRPr lang="en-US" sz="5400" dirty="0">
              <a:solidFill>
                <a:srgbClr val="FFFFFF"/>
              </a:solidFill>
              <a:latin typeface="Prata"/>
              <a:ea typeface="Prata"/>
              <a:cs typeface="Prata"/>
              <a:sym typeface="Prata"/>
            </a:endParaRPr>
          </a:p>
        </p:txBody>
      </p:sp>
    </p:spTree>
    <p:extLst>
      <p:ext uri="{BB962C8B-B14F-4D97-AF65-F5344CB8AC3E}">
        <p14:creationId xmlns:p14="http://schemas.microsoft.com/office/powerpoint/2010/main" val="7961880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500" r="-12500"/>
            </a:stretch>
          </a:blipFill>
        </p:spPr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B2FDF874-8420-48D7-B672-775BF314B556}"/>
              </a:ext>
            </a:extLst>
          </p:cNvPr>
          <p:cNvSpPr txBox="1">
            <a:spLocks/>
          </p:cNvSpPr>
          <p:nvPr/>
        </p:nvSpPr>
        <p:spPr>
          <a:xfrm>
            <a:off x="1181100" y="580603"/>
            <a:ext cx="15925800" cy="286204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00" dirty="0">
                <a:solidFill>
                  <a:schemeClr val="bg1"/>
                </a:solidFill>
                <a:latin typeface="Prata" panose="020B0604020202020204" charset="-52"/>
              </a:rPr>
              <a:t>Возможен обмен информацией </a:t>
            </a:r>
            <a:br>
              <a:rPr lang="ru-RU" sz="5400" dirty="0">
                <a:solidFill>
                  <a:schemeClr val="bg1"/>
                </a:solidFill>
                <a:latin typeface="Prata" panose="020B0604020202020204" charset="-52"/>
              </a:rPr>
            </a:br>
            <a:r>
              <a:rPr lang="ru-RU" sz="5400" dirty="0">
                <a:solidFill>
                  <a:schemeClr val="bg1"/>
                </a:solidFill>
                <a:latin typeface="Prata" panose="020B0604020202020204" charset="-52"/>
              </a:rPr>
              <a:t>по документам, поданным на бумажном носителе и находящимся на исполнении</a:t>
            </a: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xmlns="" id="{BE2E1DA5-E00A-4F35-AD5B-5BB52DE21172}"/>
              </a:ext>
            </a:extLst>
          </p:cNvPr>
          <p:cNvSpPr txBox="1">
            <a:spLocks/>
          </p:cNvSpPr>
          <p:nvPr/>
        </p:nvSpPr>
        <p:spPr>
          <a:xfrm>
            <a:off x="1828800" y="4944734"/>
            <a:ext cx="14630400" cy="2408566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4000" b="1" dirty="0">
                <a:solidFill>
                  <a:schemeClr val="bg1"/>
                </a:solidFill>
                <a:latin typeface="Prata" panose="020B0604020202020204" charset="-52"/>
              </a:rPr>
              <a:t>Сервис – «Получение информации о задолженности </a:t>
            </a:r>
            <a:br>
              <a:rPr lang="ru-RU" sz="4000" b="1" dirty="0">
                <a:solidFill>
                  <a:schemeClr val="bg1"/>
                </a:solidFill>
                <a:latin typeface="Prata" panose="020B0604020202020204" charset="-52"/>
              </a:rPr>
            </a:br>
            <a:r>
              <a:rPr lang="ru-RU" sz="4000" b="1" dirty="0">
                <a:solidFill>
                  <a:schemeClr val="bg1"/>
                </a:solidFill>
                <a:latin typeface="Prata" panose="020B0604020202020204" charset="-52"/>
              </a:rPr>
              <a:t>из системы органов принудительного исполнения </a:t>
            </a:r>
            <a:br>
              <a:rPr lang="ru-RU" sz="4000" b="1" dirty="0">
                <a:solidFill>
                  <a:schemeClr val="bg1"/>
                </a:solidFill>
                <a:latin typeface="Prata" panose="020B0604020202020204" charset="-52"/>
              </a:rPr>
            </a:br>
            <a:r>
              <a:rPr lang="ru-RU" sz="4000" b="1" dirty="0">
                <a:solidFill>
                  <a:schemeClr val="bg1"/>
                </a:solidFill>
                <a:latin typeface="Prata" panose="020B0604020202020204" charset="-52"/>
              </a:rPr>
              <a:t>по номеру исполнительного производства»</a:t>
            </a:r>
          </a:p>
        </p:txBody>
      </p:sp>
    </p:spTree>
    <p:extLst>
      <p:ext uri="{BB962C8B-B14F-4D97-AF65-F5344CB8AC3E}">
        <p14:creationId xmlns:p14="http://schemas.microsoft.com/office/powerpoint/2010/main" val="40449053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500" r="-12500"/>
            </a:stretch>
          </a:blipFill>
        </p:spPr>
      </p:sp>
      <p:sp>
        <p:nvSpPr>
          <p:cNvPr id="3" name="AutoShape 3"/>
          <p:cNvSpPr/>
          <p:nvPr/>
        </p:nvSpPr>
        <p:spPr>
          <a:xfrm flipH="1" flipV="1">
            <a:off x="11430000" y="2636907"/>
            <a:ext cx="1598907" cy="634686"/>
          </a:xfrm>
          <a:prstGeom prst="line">
            <a:avLst/>
          </a:prstGeom>
          <a:ln w="28575" cap="flat">
            <a:solidFill>
              <a:srgbClr val="FFFFFF"/>
            </a:solidFill>
            <a:prstDash val="solid"/>
            <a:headEnd type="oval" w="lg" len="lg"/>
            <a:tailEnd type="oval" w="lg" len="lg"/>
          </a:ln>
        </p:spPr>
      </p:sp>
      <p:sp>
        <p:nvSpPr>
          <p:cNvPr id="4" name="AutoShape 4"/>
          <p:cNvSpPr/>
          <p:nvPr/>
        </p:nvSpPr>
        <p:spPr>
          <a:xfrm flipV="1">
            <a:off x="3890278" y="2584271"/>
            <a:ext cx="1856714" cy="635891"/>
          </a:xfrm>
          <a:prstGeom prst="line">
            <a:avLst/>
          </a:prstGeom>
          <a:ln w="28575" cap="flat">
            <a:solidFill>
              <a:srgbClr val="FFFFFF"/>
            </a:solidFill>
            <a:prstDash val="solid"/>
            <a:headEnd type="oval" w="lg" len="lg"/>
            <a:tailEnd type="oval" w="lg" len="lg"/>
          </a:ln>
        </p:spPr>
      </p:sp>
      <p:sp>
        <p:nvSpPr>
          <p:cNvPr id="5" name="TextBox 5"/>
          <p:cNvSpPr txBox="1"/>
          <p:nvPr/>
        </p:nvSpPr>
        <p:spPr>
          <a:xfrm>
            <a:off x="10668000" y="3442352"/>
            <a:ext cx="5247226" cy="13536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08"/>
              </a:lnSpc>
            </a:pP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Нап</a:t>
            </a:r>
            <a:r>
              <a:rPr lang="ru-RU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р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авить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исполнительный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документ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по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из</a:t>
            </a:r>
            <a:r>
              <a:rPr lang="ru-RU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в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е</a:t>
            </a:r>
            <a:r>
              <a:rPr lang="ru-RU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с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тному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месту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пол</a:t>
            </a:r>
            <a:r>
              <a:rPr lang="ru-RU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у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чения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должником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заработной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платы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ru-RU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/>
            </a:r>
            <a:br>
              <a:rPr lang="ru-RU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</a:b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и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пр</a:t>
            </a:r>
            <a:r>
              <a:rPr lang="ru-RU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и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равненных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к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ней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доходов</a:t>
            </a:r>
            <a:endParaRPr lang="en-US" sz="1934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524000" y="3329444"/>
            <a:ext cx="5216970" cy="20522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08"/>
              </a:lnSpc>
            </a:pP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Предъявить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в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установленном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порядке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ru-RU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в АИС ИДО платежное требование, оформленное на основании исполнительного документа, </a:t>
            </a:r>
            <a:br>
              <a:rPr lang="ru-RU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</a:b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для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списания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денежных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средств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ru-RU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/>
            </a:r>
            <a:br>
              <a:rPr lang="ru-RU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</a:b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в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беспорном</a:t>
            </a:r>
            <a:r>
              <a:rPr lang="en-US" sz="1934" b="1" dirty="0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 </a:t>
            </a:r>
            <a:r>
              <a:rPr lang="en-US" sz="1934" b="1" dirty="0" err="1">
                <a:solidFill>
                  <a:srgbClr val="FFFFFF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порядке</a:t>
            </a:r>
            <a:endParaRPr lang="en-US" sz="1934" b="1" dirty="0">
              <a:solidFill>
                <a:srgbClr val="FFFFFF"/>
              </a:solidFill>
              <a:latin typeface="Montserrat Bold"/>
              <a:ea typeface="Montserrat Bold"/>
              <a:cs typeface="Montserrat Bold"/>
              <a:sym typeface="Montserrat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2118571" y="338940"/>
            <a:ext cx="15636029" cy="22382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448"/>
              </a:lnSpc>
            </a:pPr>
            <a:r>
              <a:rPr lang="en-US" sz="3177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До</a:t>
            </a:r>
            <a:r>
              <a:rPr lang="en-US" sz="3177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177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предъявления</a:t>
            </a:r>
            <a:r>
              <a:rPr lang="en-US" sz="3177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177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исполнительного</a:t>
            </a:r>
            <a:r>
              <a:rPr lang="en-US" sz="3177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177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документа</a:t>
            </a:r>
            <a:r>
              <a:rPr lang="ru-RU" sz="3177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, </a:t>
            </a:r>
            <a:r>
              <a:rPr lang="en-US" sz="3177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связанного</a:t>
            </a:r>
            <a:r>
              <a:rPr lang="en-US" sz="3177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ru-RU" sz="3177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/>
            </a:r>
            <a:br>
              <a:rPr lang="ru-RU" sz="3177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</a:br>
            <a:r>
              <a:rPr lang="en-US" sz="3177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со</a:t>
            </a:r>
            <a:r>
              <a:rPr lang="en-US" sz="3177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177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взысканием</a:t>
            </a:r>
            <a:r>
              <a:rPr lang="en-US" sz="3177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177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денежных</a:t>
            </a:r>
            <a:r>
              <a:rPr lang="en-US" sz="3177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177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средств</a:t>
            </a:r>
            <a:r>
              <a:rPr lang="en-US" sz="3177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, к </a:t>
            </a:r>
            <a:r>
              <a:rPr lang="en-US" sz="3177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исполнению</a:t>
            </a:r>
            <a:r>
              <a:rPr lang="en-US" sz="3177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в </a:t>
            </a:r>
            <a:r>
              <a:rPr lang="en-US" sz="3177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органы</a:t>
            </a:r>
            <a:r>
              <a:rPr lang="en-US" sz="3177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177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принудительного</a:t>
            </a:r>
            <a:r>
              <a:rPr lang="en-US" sz="3177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177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исполнения</a:t>
            </a:r>
            <a:r>
              <a:rPr lang="en-US" sz="3177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177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взыскатель</a:t>
            </a:r>
            <a:r>
              <a:rPr lang="en-US" sz="3177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177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вправе</a:t>
            </a:r>
            <a:r>
              <a:rPr lang="en-US" sz="3177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</a:p>
          <a:p>
            <a:pPr algn="ctr">
              <a:lnSpc>
                <a:spcPts val="4448"/>
              </a:lnSpc>
              <a:spcBef>
                <a:spcPct val="0"/>
              </a:spcBef>
            </a:pPr>
            <a:r>
              <a:rPr lang="en-US" sz="3177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(в </a:t>
            </a:r>
            <a:r>
              <a:rPr lang="en-US" sz="3177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соответствии</a:t>
            </a:r>
            <a:r>
              <a:rPr lang="en-US" sz="3177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177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со</a:t>
            </a:r>
            <a:r>
              <a:rPr lang="en-US" sz="3177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</a:t>
            </a:r>
            <a:r>
              <a:rPr lang="en-US" sz="3177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статьей</a:t>
            </a:r>
            <a:r>
              <a:rPr lang="en-US" sz="3177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41 </a:t>
            </a:r>
            <a:r>
              <a:rPr lang="en-US" sz="3177" dirty="0" err="1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Закона</a:t>
            </a:r>
            <a:r>
              <a:rPr lang="ru-RU" sz="3177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 «Об исполнительном производстве»</a:t>
            </a:r>
            <a:r>
              <a:rPr lang="en-US" sz="3177" dirty="0">
                <a:solidFill>
                  <a:srgbClr val="FFFFFF"/>
                </a:solidFill>
                <a:latin typeface="Prata"/>
                <a:ea typeface="Prata"/>
                <a:cs typeface="Prata"/>
                <a:sym typeface="Prata"/>
              </a:rPr>
              <a:t>):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33400" y="5381672"/>
            <a:ext cx="7803878" cy="48222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708"/>
              </a:lnSpc>
            </a:pPr>
            <a: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      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Порядок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бесспорного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списания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денежных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средств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/>
            </a:r>
            <a:b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с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банковских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счетов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должника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регулируется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Указом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Президента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Республики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Беларусь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от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16</a:t>
            </a:r>
            <a: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октября 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2018 </a:t>
            </a:r>
            <a: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г. </a:t>
            </a:r>
            <a:b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№ 414 </a:t>
            </a:r>
            <a: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«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О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совершении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безналичных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расчетов</a:t>
            </a:r>
            <a: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»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,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Инструкцией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о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банковском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переводе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,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утвержденной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п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остановлением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Правления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Национального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банка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Республики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Беларусь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от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29</a:t>
            </a:r>
            <a: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марта 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2001</a:t>
            </a:r>
            <a: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г.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№ 66</a:t>
            </a:r>
            <a: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</a:p>
          <a:p>
            <a:pPr algn="just">
              <a:lnSpc>
                <a:spcPts val="2708"/>
              </a:lnSpc>
            </a:pPr>
            <a: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       В соответствии с п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оложени</a:t>
            </a:r>
            <a:r>
              <a:rPr lang="ru-RU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ями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Инструкции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№ 66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отметки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об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исполнении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банком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исполнительного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документа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проставляются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на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обратной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стороне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исполнительного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документа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,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оформленного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на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бумажном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носителе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. 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Порядок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проставления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отметок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/>
            </a:r>
            <a:b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на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исполнительном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документ</a:t>
            </a:r>
            <a: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е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в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виде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электронного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документа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не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урегулирован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9677400" y="5381672"/>
            <a:ext cx="7803878" cy="27447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708"/>
              </a:lnSpc>
            </a:pPr>
            <a: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      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Наниматель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обязан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проставлять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отмет</a:t>
            </a:r>
            <a: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к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и </a:t>
            </a:r>
            <a: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/>
            </a:r>
            <a:b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на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исполнительном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документе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в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соответствии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/>
            </a:r>
            <a:b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с</a:t>
            </a:r>
            <a: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пунктом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91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Инструкции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по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исполнительному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производству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,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утвержденной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постановлением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Министерства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юстиции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Республики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Беларусь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/>
            </a:r>
            <a:b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от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7</a:t>
            </a:r>
            <a: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апреля 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2017 </a:t>
            </a:r>
            <a: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г. 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№ 67, в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том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числе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на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исполнительных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документах</a:t>
            </a:r>
            <a:r>
              <a:rPr lang="ru-RU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,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направленных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для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исполнения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самим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934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взыскателем</a:t>
            </a:r>
            <a:r>
              <a:rPr lang="en-US" sz="1934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959712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500" r="-12500"/>
            </a:stretch>
          </a:blipFill>
        </p:spPr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6BFCE9BD-3594-4CDB-BD28-8C9E251BC372}"/>
              </a:ext>
            </a:extLst>
          </p:cNvPr>
          <p:cNvSpPr txBox="1">
            <a:spLocks/>
          </p:cNvSpPr>
          <p:nvPr/>
        </p:nvSpPr>
        <p:spPr>
          <a:xfrm>
            <a:off x="2766785" y="4305300"/>
            <a:ext cx="12754429" cy="128089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8000" dirty="0">
                <a:solidFill>
                  <a:schemeClr val="bg1"/>
                </a:solidFill>
                <a:latin typeface="Prata" panose="020B0604020202020204" charset="-52"/>
              </a:rPr>
              <a:t>Спасибо </a:t>
            </a:r>
            <a:r>
              <a:rPr lang="ru-RU" sz="8000">
                <a:solidFill>
                  <a:schemeClr val="bg1"/>
                </a:solidFill>
                <a:latin typeface="Prata" panose="020B0604020202020204" charset="-52"/>
              </a:rPr>
              <a:t>за внимание!</a:t>
            </a:r>
            <a:endParaRPr lang="ru-RU" sz="8000" dirty="0">
              <a:solidFill>
                <a:schemeClr val="bg1"/>
              </a:solidFill>
              <a:latin typeface="Prata" panose="020B060402020202020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8976351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471</TotalTime>
  <Words>417</Words>
  <Application>Microsoft Office PowerPoint</Application>
  <PresentationFormat>Произвольный</PresentationFormat>
  <Paragraphs>48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Prata</vt:lpstr>
      <vt:lpstr>Montserrat</vt:lpstr>
      <vt:lpstr>Calibri</vt:lpstr>
      <vt:lpstr>Montserrat Bold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Совершение исполнительных надписей в виде электронного документа и предъявление их в органы принудительного исполнения.</dc:title>
  <dc:creator>Терешков Денис Сергеевич</dc:creator>
  <cp:lastModifiedBy>uopo1 Балдовская</cp:lastModifiedBy>
  <cp:revision>56</cp:revision>
  <dcterms:created xsi:type="dcterms:W3CDTF">2006-08-16T00:00:00Z</dcterms:created>
  <dcterms:modified xsi:type="dcterms:W3CDTF">2025-10-22T12:53:51Z</dcterms:modified>
  <dc:identifier>DAGslNi1xSQ</dc:identifier>
</cp:coreProperties>
</file>